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8" r:id="rId3"/>
    <p:sldId id="260" r:id="rId4"/>
    <p:sldId id="261" r:id="rId5"/>
    <p:sldId id="270" r:id="rId6"/>
    <p:sldId id="271" r:id="rId7"/>
    <p:sldId id="272" r:id="rId8"/>
    <p:sldId id="273" r:id="rId9"/>
    <p:sldId id="26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9" r:id="rId20"/>
    <p:sldId id="290" r:id="rId21"/>
    <p:sldId id="285" r:id="rId22"/>
    <p:sldId id="286" r:id="rId23"/>
    <p:sldId id="287" r:id="rId24"/>
    <p:sldId id="288" r:id="rId25"/>
    <p:sldId id="292" r:id="rId26"/>
    <p:sldId id="293" r:id="rId27"/>
    <p:sldId id="296" r:id="rId28"/>
    <p:sldId id="269" r:id="rId29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>
      <p:cViewPr varScale="1">
        <p:scale>
          <a:sx n="120" d="100"/>
          <a:sy n="120" d="100"/>
        </p:scale>
        <p:origin x="14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2_shape2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ayout2_shape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4BEDD84E-25D4-4983-8AA1-2863C96F08D9}" type="slidenum">
              <a:rPr lang="en-US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‹#›</a:t>
            </a:fld>
            <a:endParaRPr sz="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3_shape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subTitle" idx="1"/>
          </p:nvPr>
        </p:nvSpPr>
        <p:spPr>
          <a:xfrm>
            <a:off x="2360072" y="929928"/>
            <a:ext cx="6396012" cy="3007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/>
                <a:ea typeface="나눔고딕 Extra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cxnSp>
        <p:nvCxnSpPr>
          <p:cNvPr id="5" name="layout4_shape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4_shape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  <a:prstGeom prst="rect">
            <a:avLst/>
          </a:prstGeom>
        </p:spPr>
        <p:txBody>
          <a:bodyPr anchor="ctr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sp>
        <p:nvSpPr>
          <p:cNvPr id="8" name="layout4_shape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4BEDD84E-25D4-4983-8AA1-2863C96F08D9}" type="slidenum">
              <a:rPr lang="en-US" sz="9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‹#›</a:t>
            </a:fld>
            <a:endParaRPr sz="9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부제목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A658C7C3-8D3A-4C0D-B60E-240C4DE6BC36}" type="datetime1">
              <a:rPr lang="en-US" altLang="ko-KR"/>
              <a:t>9/27/19</a:t>
            </a:fld>
            <a:endParaRPr/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A658C7C3-8D3A-4C0D-B60E-240C4DE6BC36}" type="datetime1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9/27/19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xStyles>
    <p:titleStyle>
      <a:lvl1pPr algn="ctr" defTabSz="914400" latinLnBrk="1">
        <a:spcBef>
          <a:spcPct val="0"/>
        </a:spcBef>
        <a:buNone/>
        <a:defRPr sz="4500" b="1" kern="1200">
          <a:solidFill>
            <a:schemeClr val="bg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None/>
        <a:defRPr sz="3200" kern="1200">
          <a:solidFill>
            <a:schemeClr val="bg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None/>
        <a:defRPr sz="2800" kern="1200">
          <a:solidFill>
            <a:schemeClr val="bg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None/>
        <a:defRPr sz="2400" kern="1200">
          <a:solidFill>
            <a:schemeClr val="bg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None/>
        <a:defRPr sz="2000" kern="1200">
          <a:solidFill>
            <a:schemeClr val="bg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None/>
        <a:defRPr sz="2000" kern="1200">
          <a:solidFill>
            <a:schemeClr val="bg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 descr="C:\Documents and Settings\nhn\바탕 화면\한글_디자이너스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1_shape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400" cap="flat">
            <a:noFill/>
            <a:prstDash val="solid"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1_shape2"/>
          <p:cNvSpPr/>
          <p:nvPr/>
        </p:nvSpPr>
        <p:spPr>
          <a:xfrm>
            <a:off x="251520" y="5517232"/>
            <a:ext cx="6768752" cy="2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50000"/>
              </a:lnSpc>
            </a:pPr>
            <a:r>
              <a:rPr lang="ko-KR" altLang="en-US" sz="9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금융</a:t>
            </a:r>
            <a:r>
              <a:rPr lang="en-US" altLang="en-US" sz="9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  </a:t>
            </a:r>
            <a:r>
              <a:rPr lang="en-US" altLang="ko-KR" sz="9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|   2019.09</a:t>
            </a:r>
            <a:endParaRPr sz="900" kern="1200" spc="-1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1_shape4"/>
          <p:cNvSpPr/>
          <p:nvPr/>
        </p:nvSpPr>
        <p:spPr>
          <a:xfrm>
            <a:off x="323528" y="3717032"/>
            <a:ext cx="8564563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pc="-50" dirty="0"/>
              <a:t>텍스트 </a:t>
            </a:r>
            <a:r>
              <a:rPr lang="ko-KR" altLang="en-US" spc="-50" dirty="0" err="1"/>
              <a:t>마이닝</a:t>
            </a:r>
            <a:endParaRPr sz="4500" b="0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10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통해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의미있는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데이터를 뽑아보자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- LDA</a:t>
            </a:r>
            <a:endParaRPr lang="ko-KR" altLang="en-US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288624-151D-F341-B2B9-4DB8CD66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05" y="1268760"/>
            <a:ext cx="5940661" cy="47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6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11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통해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의미있는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데이터를 뽑아보자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- LDA</a:t>
            </a:r>
            <a:endParaRPr lang="ko-KR" altLang="en-US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67AF24-D006-C54F-B96C-6BA69F2BC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764704"/>
            <a:ext cx="627581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71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12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통해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의미있는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데이터를 뽑아보자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- LDA</a:t>
            </a:r>
            <a:endParaRPr lang="ko-KR" altLang="en-US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A9D172-3E7D-AB46-94C1-DF144AA58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36" y="854827"/>
            <a:ext cx="6331255" cy="497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1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13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통해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의미있는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데이터를 뽑아보자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- LDA</a:t>
            </a:r>
            <a:endParaRPr lang="ko-KR" altLang="en-US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B7A6AF-CE88-D244-A67E-73DC1007F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60" y="922437"/>
            <a:ext cx="6245475" cy="45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7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14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통해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의미있는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데이터를 뽑아보자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- LDA</a:t>
            </a:r>
            <a:endParaRPr lang="ko-KR" altLang="en-US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E472D3-CB4F-9F4A-9C3C-C5469B99B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38" y="844470"/>
            <a:ext cx="6245475" cy="45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8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15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통해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의미있는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데이터를 뽑아보자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- doc2vec</a:t>
            </a:r>
            <a:endParaRPr lang="ko-KR" altLang="en-US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774000-C523-8D40-BE0B-0CFE09713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764704"/>
            <a:ext cx="6245475" cy="21908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28584C-6286-AF4F-8B6C-B0F0EF3F2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291011"/>
            <a:ext cx="5016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8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16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통해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의미있는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데이터를 뽑아보자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- doc2vec</a:t>
            </a:r>
            <a:endParaRPr lang="ko-KR" altLang="en-US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87C52B-9D3B-1E4F-909C-B8671A32F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41" y="1049763"/>
            <a:ext cx="1820880" cy="1010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454053-084A-454D-BE2B-D18F0FBE6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15" y="2276872"/>
            <a:ext cx="1813712" cy="1010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D1001E-74E9-3444-8189-4F88B57F5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64" y="2280456"/>
            <a:ext cx="1813712" cy="10036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4D8C21-56F8-9E49-891F-17B989289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51" y="1045914"/>
            <a:ext cx="1806542" cy="10108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836AB0-F1D2-0247-8881-E8F901664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96" y="1056932"/>
            <a:ext cx="1820880" cy="10036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476265F-8766-2049-A318-B1B14B11BA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48" y="4041362"/>
            <a:ext cx="6870023" cy="196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8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17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spc="-50" dirty="0"/>
              <a:t>2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군집수를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기기수로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한다면 </a:t>
            </a:r>
            <a:r>
              <a:rPr lang="ko-KR" altLang="en-US" sz="1800" spc="-50" dirty="0" err="1"/>
              <a:t>군집화가</a:t>
            </a:r>
            <a:r>
              <a:rPr lang="ko-KR" altLang="en-US" sz="1800" spc="-50" dirty="0"/>
              <a:t> 잘 될까</a:t>
            </a:r>
            <a:r>
              <a:rPr lang="en-US" altLang="ko-KR" sz="1800" spc="-50" dirty="0"/>
              <a:t>?</a:t>
            </a:r>
            <a:endParaRPr lang="en-US" altLang="ko-KR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lang="ko-KR" altLang="en-US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5624C-CCC5-7C4F-A7E9-2B7BF8089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07" y="692696"/>
            <a:ext cx="6320205" cy="55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45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18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spc="-50" dirty="0"/>
              <a:t>2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군집수를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기기수로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한다면 </a:t>
            </a:r>
            <a:r>
              <a:rPr lang="ko-KR" altLang="en-US" sz="1800" spc="-50" dirty="0" err="1"/>
              <a:t>군집화가</a:t>
            </a:r>
            <a:r>
              <a:rPr lang="ko-KR" altLang="en-US" sz="1800" spc="-50" dirty="0"/>
              <a:t> 잘 될까</a:t>
            </a:r>
            <a:r>
              <a:rPr lang="en-US" altLang="ko-KR" sz="1800" spc="-50" dirty="0"/>
              <a:t>?</a:t>
            </a:r>
            <a:endParaRPr lang="en-US" altLang="ko-KR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lang="ko-KR" altLang="en-US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624059-B29B-A14B-B324-98D33E1CC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67" y="852742"/>
            <a:ext cx="6017538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54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19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3. </a:t>
            </a:r>
            <a:r>
              <a:rPr lang="ko-KR" altLang="en-US" sz="1800" spc="-50" dirty="0" err="1"/>
              <a:t>감정분석을</a:t>
            </a:r>
            <a:r>
              <a:rPr lang="ko-KR" altLang="en-US" sz="1800" spc="-50" dirty="0"/>
              <a:t> 하면 잘 나올까</a:t>
            </a:r>
            <a:r>
              <a:rPr lang="en-US" altLang="ko-KR" sz="1800" spc="-50" dirty="0"/>
              <a:t>?</a:t>
            </a:r>
            <a:endParaRPr lang="en-US" altLang="ko-KR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lang="ko-KR" altLang="en-US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F06BA9-3A29-D64D-82FE-37B83C64A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764704"/>
            <a:ext cx="5397500" cy="3098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2F6A5E-9D52-944C-B8F1-737DB669E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10" y="4154340"/>
            <a:ext cx="5334000" cy="21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9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/>
        </p:nvSpPr>
        <p:spPr>
          <a:xfrm>
            <a:off x="2308126" y="1270010"/>
            <a:ext cx="2376264" cy="527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50000"/>
              </a:lnSpc>
            </a:pPr>
            <a:r>
              <a: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1-1   </a:t>
            </a:r>
            <a:r>
              <a:rPr lang="ko-KR" altLang="en-US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왜 했는지</a:t>
            </a:r>
            <a:r>
              <a: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~??</a:t>
            </a:r>
          </a:p>
          <a:p>
            <a:pPr marL="0" algn="l" defTabSz="914400" latinLnBrk="1">
              <a:lnSpc>
                <a:spcPct val="150000"/>
              </a:lnSpc>
            </a:pPr>
            <a:r>
              <a: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1-2</a:t>
            </a:r>
            <a:r>
              <a:rPr lang="ko-KR" altLang="en-US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  뭘 </a:t>
            </a:r>
            <a:r>
              <a:rPr lang="ko-KR" altLang="en-US" sz="1000" kern="1200" dirty="0" err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해볼건지</a:t>
            </a:r>
            <a:r>
              <a: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~??</a:t>
            </a:r>
            <a:endParaRPr sz="1000" kern="12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" name="slide3_shape2"/>
          <p:cNvSpPr/>
          <p:nvPr/>
        </p:nvSpPr>
        <p:spPr>
          <a:xfrm>
            <a:off x="2312318" y="940068"/>
            <a:ext cx="2592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rPr>
              <a:t>1  </a:t>
            </a:r>
            <a:r>
              <a:rPr lang="ko-KR" altLang="en-US" sz="1400" b="1" dirty="0">
                <a:solidFill>
                  <a:srgbClr val="00B0F0"/>
                </a:solidFill>
                <a:latin typeface="나눔고딕"/>
                <a:ea typeface="나눔고딕"/>
              </a:rPr>
              <a:t>목적</a:t>
            </a:r>
            <a:endParaRPr sz="1400" b="1" kern="1200" dirty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5" name="slide3_group1"/>
          <p:cNvGrpSpPr>
            <a:grpSpLocks/>
          </p:cNvGrpSpPr>
          <p:nvPr/>
        </p:nvGrpSpPr>
        <p:grpSpPr>
          <a:xfrm>
            <a:off x="2312318" y="2101721"/>
            <a:ext cx="2592288" cy="1329722"/>
            <a:chOff x="2312318" y="2101721"/>
            <a:chExt cx="2592288" cy="1329722"/>
          </a:xfrm>
        </p:grpSpPr>
        <p:sp>
          <p:nvSpPr>
            <p:cNvPr id="6" name="slide3_shape3"/>
            <p:cNvSpPr/>
            <p:nvPr/>
          </p:nvSpPr>
          <p:spPr>
            <a:xfrm>
              <a:off x="2312318" y="2101721"/>
              <a:ext cx="25922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1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2  </a:t>
              </a:r>
              <a:r>
                <a:rPr lang="ko-KR" altLang="en-US" sz="1400" b="1" dirty="0">
                  <a:solidFill>
                    <a:srgbClr val="00B0F0"/>
                  </a:solidFill>
                  <a:latin typeface="나눔고딕"/>
                  <a:ea typeface="나눔고딕"/>
                </a:rPr>
                <a:t>영어</a:t>
              </a:r>
              <a:endParaRPr sz="1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7" name="slide3_shape4"/>
            <p:cNvSpPr/>
            <p:nvPr/>
          </p:nvSpPr>
          <p:spPr>
            <a:xfrm>
              <a:off x="2317651" y="2442711"/>
              <a:ext cx="2376264" cy="988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0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2-1   </a:t>
              </a:r>
              <a:r>
                <a:rPr lang="ko-KR" altLang="en-US" sz="10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데이터 설명</a:t>
              </a:r>
              <a:endPara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2-2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   전처리</a:t>
              </a:r>
              <a:endParaRPr lang="en-US" altLang="ko-KR" sz="1000" dirty="0">
                <a:solidFill>
                  <a:schemeClr val="bg1"/>
                </a:solidFill>
                <a:latin typeface="나눔고딕"/>
                <a:ea typeface="나눔고딕"/>
              </a:endParaRPr>
            </a:p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0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2-3</a:t>
              </a:r>
              <a:r>
                <a:rPr lang="ko-KR" altLang="en-US" sz="1000" kern="1200" dirty="0">
                  <a:solidFill>
                    <a:schemeClr val="bg1"/>
                  </a:solidFill>
                  <a:latin typeface="나눔고딕"/>
                  <a:ea typeface="나눔고딕"/>
                  <a:cs typeface="+mn-cs"/>
                </a:rPr>
                <a:t>   시각화</a:t>
              </a:r>
              <a:endPara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endParaRPr>
            </a:p>
            <a:p>
              <a:pPr marL="0" algn="l" defTabSz="914400" latinLnBrk="1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2-4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TRY</a:t>
              </a:r>
            </a:p>
          </p:txBody>
        </p:sp>
      </p:grpSp>
      <p:grpSp>
        <p:nvGrpSpPr>
          <p:cNvPr id="8" name="slide3_group2"/>
          <p:cNvGrpSpPr>
            <a:grpSpLocks/>
          </p:cNvGrpSpPr>
          <p:nvPr/>
        </p:nvGrpSpPr>
        <p:grpSpPr>
          <a:xfrm>
            <a:off x="2318679" y="3923094"/>
            <a:ext cx="2595339" cy="1566771"/>
            <a:chOff x="2308126" y="3284984"/>
            <a:chExt cx="2595339" cy="1566771"/>
          </a:xfrm>
        </p:grpSpPr>
        <p:sp>
          <p:nvSpPr>
            <p:cNvPr id="9" name="slide3_shape5"/>
            <p:cNvSpPr/>
            <p:nvPr/>
          </p:nvSpPr>
          <p:spPr>
            <a:xfrm>
              <a:off x="2311177" y="3284984"/>
              <a:ext cx="25922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l" defTabSz="914400" latinLnBrk="1"/>
              <a:r>
                <a:rPr lang="en-US" altLang="ko-KR" sz="1400" b="1" kern="1200" dirty="0">
                  <a:solidFill>
                    <a:srgbClr val="00B0F0"/>
                  </a:solidFill>
                  <a:latin typeface="나눔고딕"/>
                  <a:ea typeface="나눔고딕"/>
                  <a:cs typeface="+mn-cs"/>
                </a:rPr>
                <a:t>3  </a:t>
              </a:r>
              <a:r>
                <a:rPr lang="ko-KR" altLang="en-US" sz="1400" b="1" dirty="0">
                  <a:solidFill>
                    <a:srgbClr val="00B0F0"/>
                  </a:solidFill>
                  <a:latin typeface="나눔고딕"/>
                  <a:ea typeface="나눔고딕"/>
                </a:rPr>
                <a:t>한글</a:t>
              </a:r>
              <a:endParaRPr sz="1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0" name="slide3_shape6"/>
            <p:cNvSpPr/>
            <p:nvPr/>
          </p:nvSpPr>
          <p:spPr>
            <a:xfrm>
              <a:off x="2308126" y="3632190"/>
              <a:ext cx="2376264" cy="1219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2-1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데이터 설명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2-2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   전처리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2-3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   시각화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2-4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  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/>
                  <a:ea typeface="나눔고딕"/>
                </a:rPr>
                <a:t>TRY</a:t>
              </a:r>
              <a:endParaRPr lang="ko-KR" altLang="en-US" sz="1000" dirty="0">
                <a:solidFill>
                  <a:schemeClr val="bg1"/>
                </a:solidFill>
                <a:latin typeface="나눔고딕"/>
                <a:ea typeface="나눔고딕"/>
              </a:endParaRPr>
            </a:p>
            <a:p>
              <a:pPr>
                <a:lnSpc>
                  <a:spcPct val="150000"/>
                </a:lnSpc>
              </a:pPr>
              <a:endParaRPr lang="ko-KR" altLang="en-US" sz="1000" dirty="0">
                <a:solidFill>
                  <a:schemeClr val="bg1"/>
                </a:solidFill>
                <a:latin typeface="나눔고딕"/>
                <a:ea typeface="나눔고딕"/>
              </a:endParaRPr>
            </a:p>
          </p:txBody>
        </p:sp>
      </p:grpSp>
      <p:sp>
        <p:nvSpPr>
          <p:cNvPr id="12" name="slide3_shape7"/>
          <p:cNvSpPr/>
          <p:nvPr/>
        </p:nvSpPr>
        <p:spPr>
          <a:xfrm>
            <a:off x="5464671" y="939671"/>
            <a:ext cx="2592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en-US" altLang="ko-KR" sz="1400" b="1" kern="1200" dirty="0">
                <a:solidFill>
                  <a:srgbClr val="00B0F0"/>
                </a:solidFill>
                <a:latin typeface="나눔고딕"/>
                <a:ea typeface="나눔고딕"/>
                <a:cs typeface="+mn-cs"/>
              </a:rPr>
              <a:t>4 </a:t>
            </a:r>
            <a:r>
              <a:rPr lang="ko-KR" altLang="en-US" sz="1400" b="1" dirty="0">
                <a:solidFill>
                  <a:srgbClr val="00B0F0"/>
                </a:solidFill>
                <a:latin typeface="나눔고딕"/>
                <a:ea typeface="나눔고딕"/>
              </a:rPr>
              <a:t> 정리</a:t>
            </a:r>
            <a:endParaRPr sz="1400" b="1" kern="1200" dirty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8" name="slide3_shape12"/>
          <p:cNvSpPr/>
          <p:nvPr/>
        </p:nvSpPr>
        <p:spPr>
          <a:xfrm>
            <a:off x="395536" y="908720"/>
            <a:ext cx="1581150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1800" b="1" kern="120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68CD05E-D281-A542-8FAA-D61576A98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8" y="2769180"/>
            <a:ext cx="4656349" cy="3635386"/>
          </a:xfrm>
          <a:prstGeom prst="rect">
            <a:avLst/>
          </a:prstGeom>
        </p:spPr>
      </p:pic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20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3. </a:t>
            </a:r>
            <a:r>
              <a:rPr lang="ko-KR" altLang="en-US" sz="1800" spc="-50" dirty="0" err="1"/>
              <a:t>감정분석을</a:t>
            </a:r>
            <a:r>
              <a:rPr lang="ko-KR" altLang="en-US" sz="1800" spc="-50" dirty="0"/>
              <a:t> 하면 잘 나올까</a:t>
            </a:r>
            <a:r>
              <a:rPr lang="en-US" altLang="ko-KR" sz="1800" spc="-50" dirty="0"/>
              <a:t>?</a:t>
            </a:r>
            <a:endParaRPr lang="en-US" altLang="ko-KR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  <a:p>
            <a:pPr marL="0" algn="l" defTabSz="914400" latinLnBrk="1">
              <a:spcBef>
                <a:spcPct val="0"/>
              </a:spcBef>
              <a:buNone/>
            </a:pPr>
            <a:endParaRPr lang="ko-KR" altLang="en-US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071000-DDB3-B144-8C5E-E854FA3E4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39" y="766643"/>
            <a:ext cx="4684974" cy="33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3-1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한글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21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데이터설명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A5E1F9-ECE3-5247-8FB6-ECC0A14A7417}"/>
              </a:ext>
            </a:extLst>
          </p:cNvPr>
          <p:cNvSpPr/>
          <p:nvPr/>
        </p:nvSpPr>
        <p:spPr>
          <a:xfrm>
            <a:off x="2411760" y="1196752"/>
            <a:ext cx="6311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15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~19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 대통령 취임사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7DE0D-F2A4-6748-ACA1-1ABD92364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104432"/>
            <a:ext cx="6106686" cy="2003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0D2243-42C3-7F4F-B85C-6427573A0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165066"/>
            <a:ext cx="6087604" cy="18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37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3-2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한글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22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spc="-50" dirty="0"/>
              <a:t>전처리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A10299C-2521-C64B-A6B1-29795C68A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11" y="2996952"/>
            <a:ext cx="3842225" cy="30969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A0EACB0-4DE6-3947-A390-712112884ECF}"/>
              </a:ext>
            </a:extLst>
          </p:cNvPr>
          <p:cNvSpPr/>
          <p:nvPr/>
        </p:nvSpPr>
        <p:spPr>
          <a:xfrm>
            <a:off x="2411760" y="752170"/>
            <a:ext cx="55446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나는 오늘 학교에 갔다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→ '</a:t>
            </a:r>
            <a:r>
              <a:rPr lang="ko-KR" altLang="en-US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나</a:t>
            </a:r>
            <a:r>
              <a:rPr lang="en-US" altLang="ko-KR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대명사</a:t>
            </a:r>
            <a:r>
              <a:rPr lang="en-US" altLang="ko-KR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)+</a:t>
            </a:r>
            <a:r>
              <a:rPr lang="ko-KR" altLang="en-US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는</a:t>
            </a:r>
            <a:r>
              <a:rPr lang="en-US" altLang="ko-KR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조사</a:t>
            </a:r>
            <a:r>
              <a:rPr lang="en-US" altLang="ko-KR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 오늘 학교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에 가다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+</a:t>
            </a:r>
            <a:r>
              <a:rPr lang="ko-KR" altLang="en-US" sz="16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았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</a:t>
            </a:r>
          </a:p>
          <a:p>
            <a:endParaRPr lang="en-US" altLang="ko-KR" sz="16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하늘을 나는 새를 보았다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→ '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하늘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을 </a:t>
            </a:r>
            <a:r>
              <a:rPr lang="ko-KR" altLang="en-US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날</a:t>
            </a:r>
            <a:r>
              <a:rPr lang="en-US" altLang="ko-KR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동사</a:t>
            </a:r>
            <a:r>
              <a:rPr lang="en-US" altLang="ko-KR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)+</a:t>
            </a:r>
            <a:r>
              <a:rPr lang="ko-KR" altLang="en-US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는</a:t>
            </a:r>
            <a:r>
              <a:rPr lang="en-US" altLang="ko-KR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sz="1600" i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관형형어미</a:t>
            </a:r>
            <a:r>
              <a:rPr lang="en-US" altLang="ko-KR" sz="1600" i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 새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+</a:t>
            </a:r>
            <a:r>
              <a:rPr lang="ko-KR" altLang="en-US" sz="16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를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보다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+</a:t>
            </a:r>
            <a:r>
              <a:rPr lang="ko-KR" altLang="en-US" sz="16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았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+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C8709-0E22-5543-A250-5B38D84FE690}"/>
              </a:ext>
            </a:extLst>
          </p:cNvPr>
          <p:cNvSpPr txBox="1"/>
          <p:nvPr/>
        </p:nvSpPr>
        <p:spPr>
          <a:xfrm>
            <a:off x="263244" y="4941168"/>
            <a:ext cx="41408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Commant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- </a:t>
            </a:r>
          </a:p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빠른 속도 보통의 정확도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=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Komonran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Hannanum</a:t>
            </a:r>
            <a:b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속도는 느린데 상세한 데이터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=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Kkma</a:t>
            </a:r>
            <a:endParaRPr kumimoji="1" lang="en-US" altLang="ko-KR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띄어쓰기가 잘 되어있고 인터넷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리뷰 등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= </a:t>
            </a:r>
            <a:r>
              <a:rPr kumimoji="1" lang="en-US" altLang="ko-KR" sz="14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Okt</a:t>
            </a:r>
            <a:endParaRPr kumimoji="1" lang="ko-KR" altLang="en-US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685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3-3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한글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23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spc="-50" dirty="0"/>
              <a:t>시각화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9788E283-6D3B-8644-9533-F514DF41F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307" y="768280"/>
            <a:ext cx="2925218" cy="14365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BB9E9A-E775-7145-98B4-B15053336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12" y="777330"/>
            <a:ext cx="2918604" cy="1418484"/>
          </a:xfrm>
          <a:prstGeom prst="rect">
            <a:avLst/>
          </a:prstGeom>
        </p:spPr>
      </p:pic>
      <p:pic>
        <p:nvPicPr>
          <p:cNvPr id="28" name="그림 27" descr="실외이(가) 표시된 사진&#10;&#10;자동 생성된 설명">
            <a:extLst>
              <a:ext uri="{FF2B5EF4-FFF2-40B4-BE49-F238E27FC236}">
                <a16:creationId xmlns:a16="http://schemas.microsoft.com/office/drawing/2014/main" id="{2D0A1825-C147-DA4B-A11F-ECFBA57D6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19" y="2708791"/>
            <a:ext cx="2898194" cy="14439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948E995-EBAF-C442-8E00-3D895F192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35" y="2684548"/>
            <a:ext cx="2862758" cy="1441789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E816F9D5-28D8-AE4D-9033-43AAAB2C7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538" y="4656712"/>
            <a:ext cx="2862757" cy="1436584"/>
          </a:xfrm>
          <a:prstGeom prst="rect">
            <a:avLst/>
          </a:prstGeom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1FB60722-36EE-F44A-AA99-FFF5EBD6FD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48" y="4615072"/>
            <a:ext cx="2836732" cy="14782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0DA79CD-EA7F-C249-AAA4-BC4452604D7A}"/>
              </a:ext>
            </a:extLst>
          </p:cNvPr>
          <p:cNvSpPr txBox="1"/>
          <p:nvPr/>
        </p:nvSpPr>
        <p:spPr>
          <a:xfrm>
            <a:off x="3664272" y="2233219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15</a:t>
            </a:r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D27164-569E-FA48-A019-652B7B4BE224}"/>
              </a:ext>
            </a:extLst>
          </p:cNvPr>
          <p:cNvSpPr txBox="1"/>
          <p:nvPr/>
        </p:nvSpPr>
        <p:spPr>
          <a:xfrm>
            <a:off x="7001697" y="2249087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16</a:t>
            </a:r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78C593-A877-584E-9D24-D1F857B28829}"/>
              </a:ext>
            </a:extLst>
          </p:cNvPr>
          <p:cNvSpPr txBox="1"/>
          <p:nvPr/>
        </p:nvSpPr>
        <p:spPr>
          <a:xfrm>
            <a:off x="3637583" y="4235943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17</a:t>
            </a:r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79C590-7DA1-DB46-90CE-24F0CC10B2CC}"/>
              </a:ext>
            </a:extLst>
          </p:cNvPr>
          <p:cNvSpPr txBox="1"/>
          <p:nvPr/>
        </p:nvSpPr>
        <p:spPr>
          <a:xfrm>
            <a:off x="7092280" y="4239668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18</a:t>
            </a:r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5E68B-B059-0941-986E-5517DC6C3842}"/>
              </a:ext>
            </a:extLst>
          </p:cNvPr>
          <p:cNvSpPr txBox="1"/>
          <p:nvPr/>
        </p:nvSpPr>
        <p:spPr>
          <a:xfrm>
            <a:off x="3637583" y="6191682"/>
            <a:ext cx="4876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19</a:t>
            </a:r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F37BDE-E098-3743-AF14-E14EA8553A54}"/>
              </a:ext>
            </a:extLst>
          </p:cNvPr>
          <p:cNvSpPr txBox="1"/>
          <p:nvPr/>
        </p:nvSpPr>
        <p:spPr>
          <a:xfrm>
            <a:off x="7110715" y="6191682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508367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한글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24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 하면 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15~19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대가 구분되어 나올까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?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EEC1E269-ED5D-3047-9278-6376C915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14475"/>
              </p:ext>
            </p:extLst>
          </p:nvPr>
        </p:nvGraphicFramePr>
        <p:xfrm>
          <a:off x="2413302" y="1261700"/>
          <a:ext cx="5947590" cy="81780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91265">
                  <a:extLst>
                    <a:ext uri="{9D8B030D-6E8A-4147-A177-3AD203B41FA5}">
                      <a16:colId xmlns:a16="http://schemas.microsoft.com/office/drawing/2014/main" val="3796520926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254484988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89929322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659823323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747481584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545795660"/>
                    </a:ext>
                  </a:extLst>
                </a:gridCol>
              </a:tblGrid>
              <a:tr h="29509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1328" marB="21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15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1328" marB="21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16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1328" marB="21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17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1328" marB="21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18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1328" marB="21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19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1328" marB="21328" anchor="ctr"/>
                </a:tc>
                <a:extLst>
                  <a:ext uri="{0D108BD9-81ED-4DB2-BD59-A6C34878D82A}">
                    <a16:rowId xmlns:a16="http://schemas.microsoft.com/office/drawing/2014/main" val="1676453275"/>
                  </a:ext>
                </a:extLst>
              </a:tr>
              <a:tr h="4539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빈도</a:t>
                      </a:r>
                    </a:p>
                  </a:txBody>
                  <a:tcPr marL="51615" marR="51615" marT="21328" marB="21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경제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세기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협력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민주주의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발전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혁명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기업</a:t>
                      </a:r>
                    </a:p>
                  </a:txBody>
                  <a:tcPr marL="51615" marR="51615" marT="21328" marB="21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동북아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평화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한반도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북한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극복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개혁</a:t>
                      </a:r>
                    </a:p>
                  </a:txBody>
                  <a:tcPr marL="51615" marR="51615" marT="21328" marB="21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선진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존경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발전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협력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미래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경제</a:t>
                      </a:r>
                    </a:p>
                  </a:txBody>
                  <a:tcPr marL="51615" marR="51615" marT="21328" marB="21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행복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희망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발전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창조경제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신뢰</a:t>
                      </a:r>
                    </a:p>
                  </a:txBody>
                  <a:tcPr marL="51615" marR="51615" marT="21328" marB="21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역사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선거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정치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문재인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권력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존경</a:t>
                      </a:r>
                    </a:p>
                  </a:txBody>
                  <a:tcPr marL="51615" marR="51615" marT="21328" marB="21328" anchor="ctr"/>
                </a:tc>
                <a:extLst>
                  <a:ext uri="{0D108BD9-81ED-4DB2-BD59-A6C34878D82A}">
                    <a16:rowId xmlns:a16="http://schemas.microsoft.com/office/drawing/2014/main" val="2468389414"/>
                  </a:ext>
                </a:extLst>
              </a:tr>
            </a:tbl>
          </a:graphicData>
        </a:graphic>
      </p:graphicFrame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E190E98D-77A7-1E45-9ACA-01CB6543B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120384"/>
              </p:ext>
            </p:extLst>
          </p:nvPr>
        </p:nvGraphicFramePr>
        <p:xfrm>
          <a:off x="2411760" y="2407331"/>
          <a:ext cx="5947590" cy="99867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91265">
                  <a:extLst>
                    <a:ext uri="{9D8B030D-6E8A-4147-A177-3AD203B41FA5}">
                      <a16:colId xmlns:a16="http://schemas.microsoft.com/office/drawing/2014/main" val="3796520926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254484988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89929322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659823323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747481584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545795660"/>
                    </a:ext>
                  </a:extLst>
                </a:gridCol>
              </a:tblGrid>
              <a:tr h="499338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3461" marB="234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1(17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3461" marB="234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2(17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3461" marB="234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3(16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,19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3461" marB="234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4(18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3461" marB="234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5(15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3461" marB="23461" anchor="ctr"/>
                </a:tc>
                <a:extLst>
                  <a:ext uri="{0D108BD9-81ED-4DB2-BD59-A6C34878D82A}">
                    <a16:rowId xmlns:a16="http://schemas.microsoft.com/office/drawing/2014/main" val="1676453275"/>
                  </a:ext>
                </a:extLst>
              </a:tr>
              <a:tr h="499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5 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군집화</a:t>
                      </a:r>
                    </a:p>
                  </a:txBody>
                  <a:tcPr marL="51615" marR="51615" marT="23461" marB="234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미래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선진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산업</a:t>
                      </a:r>
                    </a:p>
                  </a:txBody>
                  <a:tcPr marL="51615" marR="51615" marT="23461" marB="234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존경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사랑</a:t>
                      </a:r>
                    </a:p>
                  </a:txBody>
                  <a:tcPr marL="51615" marR="51615" marT="23461" marB="234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평화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북한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한반도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역사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동북아</a:t>
                      </a:r>
                    </a:p>
                  </a:txBody>
                  <a:tcPr marL="51615" marR="51615" marT="23461" marB="234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행복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희망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부흥</a:t>
                      </a:r>
                    </a:p>
                  </a:txBody>
                  <a:tcPr marL="51615" marR="51615" marT="23461" marB="2346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경제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발전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민주주의</a:t>
                      </a:r>
                    </a:p>
                  </a:txBody>
                  <a:tcPr marL="51615" marR="51615" marT="23461" marB="23461" anchor="ctr"/>
                </a:tc>
                <a:extLst>
                  <a:ext uri="{0D108BD9-81ED-4DB2-BD59-A6C34878D82A}">
                    <a16:rowId xmlns:a16="http://schemas.microsoft.com/office/drawing/2014/main" val="2468389414"/>
                  </a:ext>
                </a:extLst>
              </a:tr>
            </a:tbl>
          </a:graphicData>
        </a:graphic>
      </p:graphicFrame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E3829B23-F773-934D-BB3A-6DF837139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707044"/>
              </p:ext>
            </p:extLst>
          </p:nvPr>
        </p:nvGraphicFramePr>
        <p:xfrm>
          <a:off x="2440834" y="5160196"/>
          <a:ext cx="5947590" cy="109974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91265">
                  <a:extLst>
                    <a:ext uri="{9D8B030D-6E8A-4147-A177-3AD203B41FA5}">
                      <a16:colId xmlns:a16="http://schemas.microsoft.com/office/drawing/2014/main" val="3796520926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254484988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89929322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659823323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747481584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545795660"/>
                    </a:ext>
                  </a:extLst>
                </a:gridCol>
              </a:tblGrid>
              <a:tr h="55047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1(16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,18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2(17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3(15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4(19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5,6,7 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영향력 없음</a:t>
                      </a:r>
                    </a:p>
                  </a:txBody>
                  <a:tcPr marL="51615" marR="51615" marT="25807" marB="25807" anchor="ctr"/>
                </a:tc>
                <a:extLst>
                  <a:ext uri="{0D108BD9-81ED-4DB2-BD59-A6C34878D82A}">
                    <a16:rowId xmlns:a16="http://schemas.microsoft.com/office/drawing/2014/main" val="1676453275"/>
                  </a:ext>
                </a:extLst>
              </a:tr>
              <a:tr h="549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LDA(7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토픽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평화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동북아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발전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한반도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행복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북한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선진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존경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발전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협력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경제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협력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민주주의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혁명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역사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선거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정치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존경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권력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extLst>
                  <a:ext uri="{0D108BD9-81ED-4DB2-BD59-A6C34878D82A}">
                    <a16:rowId xmlns:a16="http://schemas.microsoft.com/office/drawing/2014/main" val="2468389414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42B7C6C4-06AD-574A-88D4-8CC817775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469936"/>
              </p:ext>
            </p:extLst>
          </p:nvPr>
        </p:nvGraphicFramePr>
        <p:xfrm>
          <a:off x="2440834" y="3733830"/>
          <a:ext cx="5947590" cy="109854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91265">
                  <a:extLst>
                    <a:ext uri="{9D8B030D-6E8A-4147-A177-3AD203B41FA5}">
                      <a16:colId xmlns:a16="http://schemas.microsoft.com/office/drawing/2014/main" val="3796520926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254484988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89929322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659823323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747481584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545795660"/>
                    </a:ext>
                  </a:extLst>
                </a:gridCol>
              </a:tblGrid>
              <a:tr h="54927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1(17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18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2(15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3(16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4(19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5,6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은 영향력 없음</a:t>
                      </a:r>
                    </a:p>
                  </a:txBody>
                  <a:tcPr marL="51615" marR="51615" marT="25807" marB="25807" anchor="ctr"/>
                </a:tc>
                <a:extLst>
                  <a:ext uri="{0D108BD9-81ED-4DB2-BD59-A6C34878D82A}">
                    <a16:rowId xmlns:a16="http://schemas.microsoft.com/office/drawing/2014/main" val="1676453275"/>
                  </a:ext>
                </a:extLst>
              </a:tr>
              <a:tr h="549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LDA(6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토픽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발전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존경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협력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선진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행복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희망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미래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경제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경제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협력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민주주의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혁명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평화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북한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한반도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동북아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역사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선거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정치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문재인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extLst>
                  <a:ext uri="{0D108BD9-81ED-4DB2-BD59-A6C34878D82A}">
                    <a16:rowId xmlns:a16="http://schemas.microsoft.com/office/drawing/2014/main" val="2468389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865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한글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 하면 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15~19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대가 구분되어 나올까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?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4BEDD6E-2338-294C-B29C-1A1CC9489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322" y="2190398"/>
            <a:ext cx="6256426" cy="3830890"/>
          </a:xfrm>
          <a:prstGeom prst="rect">
            <a:avLst/>
          </a:prstGeom>
        </p:spPr>
      </p:pic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74785DED-0DFB-0341-8907-2486A4333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37394"/>
              </p:ext>
            </p:extLst>
          </p:nvPr>
        </p:nvGraphicFramePr>
        <p:xfrm>
          <a:off x="2411760" y="679741"/>
          <a:ext cx="5947590" cy="109854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91265">
                  <a:extLst>
                    <a:ext uri="{9D8B030D-6E8A-4147-A177-3AD203B41FA5}">
                      <a16:colId xmlns:a16="http://schemas.microsoft.com/office/drawing/2014/main" val="3796520926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254484988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89929322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659823323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747481584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545795660"/>
                    </a:ext>
                  </a:extLst>
                </a:gridCol>
              </a:tblGrid>
              <a:tr h="549272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1(17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18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2(15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3(16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4(19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5,6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은 영향력 없음</a:t>
                      </a:r>
                    </a:p>
                  </a:txBody>
                  <a:tcPr marL="51615" marR="51615" marT="25807" marB="25807" anchor="ctr"/>
                </a:tc>
                <a:extLst>
                  <a:ext uri="{0D108BD9-81ED-4DB2-BD59-A6C34878D82A}">
                    <a16:rowId xmlns:a16="http://schemas.microsoft.com/office/drawing/2014/main" val="1676453275"/>
                  </a:ext>
                </a:extLst>
              </a:tr>
              <a:tr h="549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LDA(6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토픽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발전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존경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협력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선진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행복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희망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미래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경제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경제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협력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민주주의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혁명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평화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북한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한반도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동북아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역사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선거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정치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문재인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extLst>
                  <a:ext uri="{0D108BD9-81ED-4DB2-BD59-A6C34878D82A}">
                    <a16:rowId xmlns:a16="http://schemas.microsoft.com/office/drawing/2014/main" val="2468389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06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3-4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한글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 하면 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15~19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대가 구분되어 나올까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?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33F9FE-4A1E-AB44-9D7A-7BDDA3F1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36" y="2450753"/>
            <a:ext cx="6505906" cy="3433674"/>
          </a:xfrm>
          <a:prstGeom prst="rect">
            <a:avLst/>
          </a:prstGeom>
        </p:spPr>
      </p:pic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39E748C0-13F4-484B-8BB4-28A0E8BB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77674"/>
              </p:ext>
            </p:extLst>
          </p:nvPr>
        </p:nvGraphicFramePr>
        <p:xfrm>
          <a:off x="2593741" y="955995"/>
          <a:ext cx="5947590" cy="109974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91265">
                  <a:extLst>
                    <a:ext uri="{9D8B030D-6E8A-4147-A177-3AD203B41FA5}">
                      <a16:colId xmlns:a16="http://schemas.microsoft.com/office/drawing/2014/main" val="3796520926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254484988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899293222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659823323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1747481584"/>
                    </a:ext>
                  </a:extLst>
                </a:gridCol>
                <a:gridCol w="991265">
                  <a:extLst>
                    <a:ext uri="{9D8B030D-6E8A-4147-A177-3AD203B41FA5}">
                      <a16:colId xmlns:a16="http://schemas.microsoft.com/office/drawing/2014/main" val="3545795660"/>
                    </a:ext>
                  </a:extLst>
                </a:gridCol>
              </a:tblGrid>
              <a:tr h="550471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1(16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,18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2(17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3(15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4(19</a:t>
                      </a:r>
                      <a:r>
                        <a:rPr lang="en-US" altLang="ko-KR" sz="1050" baseline="30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th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5,6,7 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영향력 없음</a:t>
                      </a:r>
                    </a:p>
                  </a:txBody>
                  <a:tcPr marL="51615" marR="51615" marT="25807" marB="25807" anchor="ctr"/>
                </a:tc>
                <a:extLst>
                  <a:ext uri="{0D108BD9-81ED-4DB2-BD59-A6C34878D82A}">
                    <a16:rowId xmlns:a16="http://schemas.microsoft.com/office/drawing/2014/main" val="1676453275"/>
                  </a:ext>
                </a:extLst>
              </a:tr>
              <a:tr h="549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LDA(7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토픽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평화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동북아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발전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한반도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행복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북한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선진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존경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발전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협력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경제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협력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민주주의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혁명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역사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선거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정치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존경</a:t>
                      </a:r>
                      <a:r>
                        <a:rPr lang="en-US" altLang="ko-KR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</a:t>
                      </a:r>
                      <a:r>
                        <a:rPr lang="ko-KR" altLang="en-US" sz="105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권력</a:t>
                      </a:r>
                    </a:p>
                  </a:txBody>
                  <a:tcPr marL="51615" marR="51615" marT="25807" marB="2580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51615" marR="51615" marT="25807" marB="25807" anchor="ctr"/>
                </a:tc>
                <a:extLst>
                  <a:ext uri="{0D108BD9-81ED-4DB2-BD59-A6C34878D82A}">
                    <a16:rowId xmlns:a16="http://schemas.microsoft.com/office/drawing/2014/main" val="2468389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141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654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정리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27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정리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C23CC2-A729-F646-9E8D-EDA4ABCCA617}"/>
              </a:ext>
            </a:extLst>
          </p:cNvPr>
          <p:cNvSpPr/>
          <p:nvPr/>
        </p:nvSpPr>
        <p:spPr>
          <a:xfrm>
            <a:off x="2411760" y="1196752"/>
            <a:ext cx="631155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시각화는 중요하다 </a:t>
            </a:r>
            <a:b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워드클라우드도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좋지만 구체적인 비교에는 수치가 더 좋다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.)</a:t>
            </a:r>
          </a:p>
          <a:p>
            <a:endParaRPr lang="en-US" altLang="ko-KR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차원이 크면 너무 느리다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b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(TF-IDF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벡터화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하면 거의 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만차원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Doc2vec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으로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차원 줄이니 편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안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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한글은 형태소분석기 선택부터 신중해야한다</a:t>
            </a:r>
            <a:endParaRPr lang="en-US" altLang="ko-KR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데이터의 특성에 따라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군집화가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잘 될 수도 있고 안될 수도 있다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감정분석은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잘 모르겠다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적어도 도메인이 같았으면 더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좋았을것같다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280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14_shape2"/>
          <p:cNvSpPr/>
          <p:nvPr/>
        </p:nvSpPr>
        <p:spPr>
          <a:xfrm>
            <a:off x="323528" y="404664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3600" b="0" kern="1200" spc="-5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감사합니다</a:t>
            </a:r>
            <a:r>
              <a:rPr lang="en-US" altLang="ko-KR" sz="36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  <a:endParaRPr sz="3600" b="1" kern="120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5_shape4"/>
          <p:cNvSpPr/>
          <p:nvPr/>
        </p:nvSpPr>
        <p:spPr>
          <a:xfrm>
            <a:off x="2252927" y="2369591"/>
            <a:ext cx="504056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/>
            <a:r>
              <a:rPr lang="ko-KR" altLang="en-US" sz="6600" b="1" kern="0" spc="-30" dirty="0" err="1">
                <a:solidFill>
                  <a:srgbClr val="00B0F0"/>
                </a:solidFill>
                <a:latin typeface="나눔고딕 ExtraBold"/>
                <a:ea typeface="나눔고딕 ExtraBold"/>
                <a:cs typeface="+mn-cs"/>
              </a:rPr>
              <a:t>액션러닝주제</a:t>
            </a:r>
            <a:endParaRPr sz="6600" b="1" kern="0" spc="-30" dirty="0">
              <a:solidFill>
                <a:srgbClr val="00B0F0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8" name="slide5_shape6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1</a:t>
            </a:r>
          </a:p>
        </p:txBody>
      </p:sp>
      <p:cxnSp>
        <p:nvCxnSpPr>
          <p:cNvPr id="9" name="slide5_shape7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5_shape8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5_shape9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3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3" name="slide5_shape10"/>
          <p:cNvSpPr/>
          <p:nvPr/>
        </p:nvSpPr>
        <p:spPr>
          <a:xfrm>
            <a:off x="323528" y="980728"/>
            <a:ext cx="2012950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목적</a:t>
            </a:r>
            <a:endParaRPr lang="en-US" altLang="ko-KR"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3BC2A-AC50-924D-AA93-BFB39FB22EDA}"/>
              </a:ext>
            </a:extLst>
          </p:cNvPr>
          <p:cNvSpPr txBox="1"/>
          <p:nvPr/>
        </p:nvSpPr>
        <p:spPr>
          <a:xfrm rot="16200000">
            <a:off x="3175408" y="3720731"/>
            <a:ext cx="1781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그냥</a:t>
            </a:r>
            <a:endParaRPr kumimoji="1" lang="ko-KR" altLang="en-US" sz="6600" b="1" dirty="0">
              <a:solidFill>
                <a:schemeClr val="accent2">
                  <a:lumMod val="40000"/>
                  <a:lumOff val="6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7D3FA-2DA1-1045-82EC-05D0BCA1ADC2}"/>
              </a:ext>
            </a:extLst>
          </p:cNvPr>
          <p:cNvSpPr txBox="1"/>
          <p:nvPr/>
        </p:nvSpPr>
        <p:spPr>
          <a:xfrm>
            <a:off x="5587057" y="1930058"/>
            <a:ext cx="2127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심심해서</a:t>
            </a:r>
            <a:endParaRPr kumimoji="1" lang="ko-KR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2100D-C609-304E-9D3D-5CA9A181EFDB}"/>
              </a:ext>
            </a:extLst>
          </p:cNvPr>
          <p:cNvSpPr txBox="1"/>
          <p:nvPr/>
        </p:nvSpPr>
        <p:spPr>
          <a:xfrm>
            <a:off x="5252489" y="4092360"/>
            <a:ext cx="1896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하라고해서</a:t>
            </a:r>
            <a:endParaRPr kumimoji="1"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5F92F-EB1A-3F47-8FD8-9C9FCE1F5B94}"/>
              </a:ext>
            </a:extLst>
          </p:cNvPr>
          <p:cNvSpPr txBox="1"/>
          <p:nvPr/>
        </p:nvSpPr>
        <p:spPr>
          <a:xfrm>
            <a:off x="3059832" y="1165915"/>
            <a:ext cx="2706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err="1">
                <a:solidFill>
                  <a:schemeClr val="accent2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재밌어보임</a:t>
            </a:r>
            <a:endParaRPr kumimoji="1" lang="ko-KR" altLang="en-US" sz="4400" b="1" dirty="0">
              <a:solidFill>
                <a:schemeClr val="accent2">
                  <a:lumMod val="7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AB8F5-A6B1-1948-A1B6-CB298351AD0C}"/>
              </a:ext>
            </a:extLst>
          </p:cNvPr>
          <p:cNvSpPr txBox="1"/>
          <p:nvPr/>
        </p:nvSpPr>
        <p:spPr>
          <a:xfrm rot="16200000">
            <a:off x="2065431" y="1587480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한글</a:t>
            </a:r>
            <a:endParaRPr kumimoji="1" lang="ko-KR" altLang="en-US" sz="4400" b="1" dirty="0">
              <a:solidFill>
                <a:schemeClr val="accent2">
                  <a:lumMod val="20000"/>
                  <a:lumOff val="8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94A98A-A295-9641-B8CB-B759E099B695}"/>
              </a:ext>
            </a:extLst>
          </p:cNvPr>
          <p:cNvSpPr txBox="1"/>
          <p:nvPr/>
        </p:nvSpPr>
        <p:spPr>
          <a:xfrm rot="5400000">
            <a:off x="4302093" y="3646084"/>
            <a:ext cx="122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영어</a:t>
            </a:r>
            <a:endParaRPr kumimoji="1" lang="ko-KR" altLang="en-US" sz="4400" b="1" dirty="0">
              <a:solidFill>
                <a:schemeClr val="accent5">
                  <a:lumMod val="60000"/>
                  <a:lumOff val="4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72E303-B906-4747-A242-93B62663BC71}"/>
              </a:ext>
            </a:extLst>
          </p:cNvPr>
          <p:cNvSpPr txBox="1"/>
          <p:nvPr/>
        </p:nvSpPr>
        <p:spPr>
          <a:xfrm>
            <a:off x="4573976" y="4487471"/>
            <a:ext cx="283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err="1">
                <a:solidFill>
                  <a:schemeClr val="accent6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자연어처리</a:t>
            </a:r>
            <a:endParaRPr kumimoji="1" lang="ko-KR" altLang="en-US" sz="4400" b="1" dirty="0">
              <a:solidFill>
                <a:schemeClr val="accent6">
                  <a:lumMod val="7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69FEAE-86B3-C54B-80C7-B457B8972CBF}"/>
              </a:ext>
            </a:extLst>
          </p:cNvPr>
          <p:cNvSpPr txBox="1"/>
          <p:nvPr/>
        </p:nvSpPr>
        <p:spPr>
          <a:xfrm>
            <a:off x="3218678" y="5060429"/>
            <a:ext cx="320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err="1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텍스트마이닝</a:t>
            </a:r>
            <a:endParaRPr kumimoji="1" lang="ko-KR" altLang="en-US" sz="4400" b="1" dirty="0">
              <a:solidFill>
                <a:srgbClr val="FFFF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9BA8D-4E8E-7A41-A0F8-E4B22E45A11C}"/>
              </a:ext>
            </a:extLst>
          </p:cNvPr>
          <p:cNvSpPr txBox="1"/>
          <p:nvPr/>
        </p:nvSpPr>
        <p:spPr>
          <a:xfrm>
            <a:off x="2966937" y="1763838"/>
            <a:ext cx="2876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err="1">
                <a:solidFill>
                  <a:schemeClr val="accent6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키워드추출</a:t>
            </a:r>
            <a:endParaRPr kumimoji="1" lang="ko-KR" altLang="en-US" sz="4400" b="1" dirty="0">
              <a:solidFill>
                <a:schemeClr val="accent6">
                  <a:lumMod val="7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03BBA-A3BD-8742-8318-3F44AFAFDB29}"/>
              </a:ext>
            </a:extLst>
          </p:cNvPr>
          <p:cNvSpPr txBox="1"/>
          <p:nvPr/>
        </p:nvSpPr>
        <p:spPr>
          <a:xfrm>
            <a:off x="5299103" y="3440221"/>
            <a:ext cx="2183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accent2">
                    <a:lumMod val="7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분류하기</a:t>
            </a:r>
            <a:endParaRPr kumimoji="1" lang="ko-KR" altLang="en-US" sz="4400" b="1" dirty="0">
              <a:solidFill>
                <a:schemeClr val="accent2">
                  <a:lumMod val="7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B8DCCF-FFEF-B341-B6A8-7728105E4E1F}"/>
              </a:ext>
            </a:extLst>
          </p:cNvPr>
          <p:cNvSpPr txBox="1"/>
          <p:nvPr/>
        </p:nvSpPr>
        <p:spPr>
          <a:xfrm rot="16200000">
            <a:off x="5923811" y="3462836"/>
            <a:ext cx="2876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 err="1">
                <a:solidFill>
                  <a:srgbClr val="FFFF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트랜드분석</a:t>
            </a:r>
            <a:endParaRPr kumimoji="1" lang="ko-KR" altLang="en-US" sz="4800" b="1" dirty="0">
              <a:solidFill>
                <a:srgbClr val="FFFF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080708-000E-9F49-A3B0-F3CE917301A0}"/>
              </a:ext>
            </a:extLst>
          </p:cNvPr>
          <p:cNvSpPr txBox="1"/>
          <p:nvPr/>
        </p:nvSpPr>
        <p:spPr>
          <a:xfrm>
            <a:off x="2167451" y="3409443"/>
            <a:ext cx="1874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err="1">
                <a:solidFill>
                  <a:srgbClr val="92D05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트랜드</a:t>
            </a:r>
            <a:endParaRPr kumimoji="1" lang="ko-KR" altLang="en-US" sz="4400" b="1" dirty="0">
              <a:solidFill>
                <a:srgbClr val="92D05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5" name="slide3_shape1">
            <a:extLst>
              <a:ext uri="{FF2B5EF4-FFF2-40B4-BE49-F238E27FC236}">
                <a16:creationId xmlns:a16="http://schemas.microsoft.com/office/drawing/2014/main" id="{8C5E9E6D-4451-AE42-84DF-5411485DA076}"/>
              </a:ext>
            </a:extLst>
          </p:cNvPr>
          <p:cNvSpPr/>
          <p:nvPr/>
        </p:nvSpPr>
        <p:spPr>
          <a:xfrm>
            <a:off x="424356" y="1410592"/>
            <a:ext cx="1375336" cy="527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50000"/>
              </a:lnSpc>
            </a:pPr>
            <a:r>
              <a: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왜 했는지</a:t>
            </a:r>
            <a:r>
              <a: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~??</a:t>
            </a:r>
          </a:p>
          <a:p>
            <a:pPr marL="0" algn="l" defTabSz="914400" latinLnBrk="1">
              <a:lnSpc>
                <a:spcPct val="150000"/>
              </a:lnSpc>
            </a:pPr>
            <a:r>
              <a: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-</a:t>
            </a:r>
            <a:r>
              <a:rPr lang="ko-KR" altLang="en-US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뭘 </a:t>
            </a:r>
            <a:r>
              <a:rPr lang="ko-KR" altLang="en-US" sz="1000" kern="1200" dirty="0" err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해볼건지</a:t>
            </a:r>
            <a:r>
              <a:rPr lang="en-US" altLang="ko-KR" sz="1000" kern="120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~??</a:t>
            </a:r>
            <a:endParaRPr sz="1000" kern="12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5AEF0C-2D49-1849-97F0-C911F1BE5779}"/>
              </a:ext>
            </a:extLst>
          </p:cNvPr>
          <p:cNvSpPr txBox="1"/>
          <p:nvPr/>
        </p:nvSpPr>
        <p:spPr>
          <a:xfrm>
            <a:off x="5547060" y="1410590"/>
            <a:ext cx="1991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7030A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이거 </a:t>
            </a:r>
            <a:r>
              <a:rPr kumimoji="1" lang="ko-KR" altLang="en-US" sz="2400" b="1" dirty="0" err="1">
                <a:solidFill>
                  <a:srgbClr val="7030A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어케함</a:t>
            </a:r>
            <a:r>
              <a:rPr kumimoji="1" lang="en-US" altLang="ko-KR" sz="2400" b="1" dirty="0">
                <a:solidFill>
                  <a:srgbClr val="7030A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?</a:t>
            </a:r>
            <a:endParaRPr kumimoji="1" lang="ko-KR" altLang="en-US" sz="2800" b="1" dirty="0">
              <a:solidFill>
                <a:srgbClr val="7030A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0D8EF9-6B8A-E445-AABF-F8D362998908}"/>
              </a:ext>
            </a:extLst>
          </p:cNvPr>
          <p:cNvSpPr txBox="1"/>
          <p:nvPr/>
        </p:nvSpPr>
        <p:spPr>
          <a:xfrm>
            <a:off x="2400112" y="1155319"/>
            <a:ext cx="97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못해</a:t>
            </a:r>
            <a:endParaRPr kumimoji="1"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84BC0B-3946-B745-8947-6A512A309F5E}"/>
              </a:ext>
            </a:extLst>
          </p:cNvPr>
          <p:cNvSpPr txBox="1"/>
          <p:nvPr/>
        </p:nvSpPr>
        <p:spPr>
          <a:xfrm rot="16200000">
            <a:off x="2909619" y="4286020"/>
            <a:ext cx="122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쌉가능</a:t>
            </a:r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!</a:t>
            </a:r>
            <a:endParaRPr kumimoji="1"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3DE7A-8130-FF48-BD8F-3ED8B144C5A9}"/>
              </a:ext>
            </a:extLst>
          </p:cNvPr>
          <p:cNvSpPr txBox="1"/>
          <p:nvPr/>
        </p:nvSpPr>
        <p:spPr>
          <a:xfrm>
            <a:off x="6328797" y="5230598"/>
            <a:ext cx="129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ㅎㅇㅌ</a:t>
            </a:r>
            <a:r>
              <a:rPr kumimoji="1"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Wingdings" pitchFamily="2" charset="2"/>
              </a:rPr>
              <a:t></a:t>
            </a:r>
            <a:endParaRPr kumimoji="1"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089275-3738-334C-AF33-AC7F150EEA48}"/>
              </a:ext>
            </a:extLst>
          </p:cNvPr>
          <p:cNvSpPr txBox="1"/>
          <p:nvPr/>
        </p:nvSpPr>
        <p:spPr>
          <a:xfrm>
            <a:off x="2012274" y="4144828"/>
            <a:ext cx="1346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특징추출</a:t>
            </a:r>
            <a:endParaRPr kumimoji="1" lang="ko-KR" altLang="en-US" sz="2800" b="1" dirty="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3DE30-2707-454B-BD92-A89F8F91A7EE}"/>
              </a:ext>
            </a:extLst>
          </p:cNvPr>
          <p:cNvSpPr txBox="1"/>
          <p:nvPr/>
        </p:nvSpPr>
        <p:spPr>
          <a:xfrm>
            <a:off x="2047466" y="4639549"/>
            <a:ext cx="1412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분류</a:t>
            </a:r>
            <a:endParaRPr kumimoji="1" lang="ko-KR" altLang="en-US" sz="5400" b="1" dirty="0">
              <a:solidFill>
                <a:srgbClr val="FF0000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2F6864-542C-084F-A577-0FE541620343}"/>
              </a:ext>
            </a:extLst>
          </p:cNvPr>
          <p:cNvSpPr txBox="1"/>
          <p:nvPr/>
        </p:nvSpPr>
        <p:spPr>
          <a:xfrm>
            <a:off x="6059378" y="1785205"/>
            <a:ext cx="1182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집가고싶다</a:t>
            </a:r>
            <a:endParaRPr kumimoji="1"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2-1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4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데이터설명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A5E1F9-ECE3-5247-8FB6-ECC0A14A7417}"/>
              </a:ext>
            </a:extLst>
          </p:cNvPr>
          <p:cNvSpPr/>
          <p:nvPr/>
        </p:nvSpPr>
        <p:spPr>
          <a:xfrm>
            <a:off x="2411760" y="1196752"/>
            <a:ext cx="63115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Data Set Information:</a:t>
            </a:r>
            <a:br>
              <a:rPr lang="en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핸드폰 리뷰 관련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데이터셋</a:t>
            </a:r>
            <a:b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아이폰 </a:t>
            </a: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6, 6</a:t>
            </a:r>
            <a:r>
              <a:rPr lang="en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S, 7 / 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갤럭시 </a:t>
            </a:r>
            <a:r>
              <a:rPr lang="en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S6, S7, S8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에 대한 사용자 리뷰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데이터셋</a:t>
            </a:r>
            <a:b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b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Variables:</a:t>
            </a:r>
            <a:br>
              <a:rPr lang="en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User IDs: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리뷰어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아이디</a:t>
            </a:r>
            <a:b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en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Posted Data: 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리뷰 날짜</a:t>
            </a:r>
            <a:b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en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Posted Location: 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리뷰를 작성한 장소</a:t>
            </a:r>
            <a:b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 </a:t>
            </a:r>
            <a:r>
              <a:rPr lang="en" altLang="ko-KR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Text: 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리뷰 내용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96E5FAE-67D5-7140-8C6B-0F17DECD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221088"/>
            <a:ext cx="5568906" cy="2197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2EB771A8-0C63-C045-AAA0-85E6A26F1E38}"/>
              </a:ext>
            </a:extLst>
          </p:cNvPr>
          <p:cNvSpPr/>
          <p:nvPr/>
        </p:nvSpPr>
        <p:spPr>
          <a:xfrm>
            <a:off x="2555776" y="1196752"/>
            <a:ext cx="1096796" cy="4752528"/>
          </a:xfrm>
          <a:prstGeom prst="downArrow">
            <a:avLst/>
          </a:prstGeom>
          <a:gradFill>
            <a:gsLst>
              <a:gs pos="0">
                <a:srgbClr val="00B050">
                  <a:alpha val="39000"/>
                </a:srgbClr>
              </a:gs>
              <a:gs pos="50000">
                <a:schemeClr val="accent1">
                  <a:tint val="44500"/>
                  <a:satMod val="160000"/>
                  <a:alpha val="14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slide6_shape9"/>
          <p:cNvSpPr/>
          <p:nvPr/>
        </p:nvSpPr>
        <p:spPr>
          <a:xfrm>
            <a:off x="311949" y="232277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2-2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5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spc="-50" dirty="0"/>
              <a:t>전처리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AC23A7-4726-8C44-A21B-0095D3012509}"/>
              </a:ext>
            </a:extLst>
          </p:cNvPr>
          <p:cNvSpPr/>
          <p:nvPr/>
        </p:nvSpPr>
        <p:spPr>
          <a:xfrm>
            <a:off x="3877055" y="1196752"/>
            <a:ext cx="4734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"Buy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iPhone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SE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its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better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6But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\'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On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Budget&amp;Like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Bigger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Screen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..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Country,iphone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6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cost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around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rm1600 and SE Rm2300... "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8C3FED-B1C2-BC40-8D9C-BB0CCA70000E}"/>
              </a:ext>
            </a:extLst>
          </p:cNvPr>
          <p:cNvSpPr/>
          <p:nvPr/>
        </p:nvSpPr>
        <p:spPr>
          <a:xfrm>
            <a:off x="3877055" y="2132856"/>
            <a:ext cx="4734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its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better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but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on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budgetlike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bigger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screenin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country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cost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around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rm100 and 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rm2300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C50007-9C48-8C49-935D-E7C23FBE6722}"/>
              </a:ext>
            </a:extLst>
          </p:cNvPr>
          <p:cNvSpPr/>
          <p:nvPr/>
        </p:nvSpPr>
        <p:spPr>
          <a:xfrm>
            <a:off x="3877055" y="30689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['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its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better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but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on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budgetlike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bigger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screenin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country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cost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around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'rm100', 'and',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'rm2300']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7C6279-F806-8442-825A-9A96EA78EF4A}"/>
              </a:ext>
            </a:extLst>
          </p:cNvPr>
          <p:cNvSpPr/>
          <p:nvPr/>
        </p:nvSpPr>
        <p:spPr>
          <a:xfrm>
            <a:off x="3875663" y="40689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['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it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better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but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on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budgetlike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bigger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screenin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my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country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cost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around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'rm100', 'and',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'rm2300']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BC1A84-FACA-3245-81E4-63C952C16035}"/>
              </a:ext>
            </a:extLst>
          </p:cNvPr>
          <p:cNvSpPr/>
          <p:nvPr/>
        </p:nvSpPr>
        <p:spPr>
          <a:xfrm>
            <a:off x="3882409" y="519958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['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better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thn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budgetlike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bigger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screenin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country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cost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around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'rm100', '</a:t>
            </a:r>
            <a:r>
              <a:rPr lang="ko-KR" altLang="en-US" sz="12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</a:t>
            </a:r>
            <a:r>
              <a:rPr lang="ko-KR" altLang="en-US" sz="12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', 'rm2300']</a:t>
            </a:r>
          </a:p>
        </p:txBody>
      </p:sp>
      <p:sp>
        <p:nvSpPr>
          <p:cNvPr id="14" name="slide8_shape4">
            <a:extLst>
              <a:ext uri="{FF2B5EF4-FFF2-40B4-BE49-F238E27FC236}">
                <a16:creationId xmlns:a16="http://schemas.microsoft.com/office/drawing/2014/main" id="{54ABF3C1-4042-9247-B8B6-740738CC5E22}"/>
              </a:ext>
            </a:extLst>
          </p:cNvPr>
          <p:cNvSpPr/>
          <p:nvPr/>
        </p:nvSpPr>
        <p:spPr>
          <a:xfrm>
            <a:off x="2428436" y="1285920"/>
            <a:ext cx="13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600" kern="1200" spc="-20" dirty="0">
                <a:solidFill>
                  <a:srgbClr val="00B0F0"/>
                </a:solidFill>
                <a:latin typeface="나눔고딕 ExtraBold"/>
                <a:ea typeface="나눔고딕 ExtraBold"/>
                <a:cs typeface="+mn-cs"/>
              </a:rPr>
              <a:t>원문</a:t>
            </a:r>
            <a:endParaRPr sz="1600" kern="1200" spc="-20" dirty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slide8_shape4">
            <a:extLst>
              <a:ext uri="{FF2B5EF4-FFF2-40B4-BE49-F238E27FC236}">
                <a16:creationId xmlns:a16="http://schemas.microsoft.com/office/drawing/2014/main" id="{52241370-DFB2-F445-92F3-5C54192DE316}"/>
              </a:ext>
            </a:extLst>
          </p:cNvPr>
          <p:cNvSpPr/>
          <p:nvPr/>
        </p:nvSpPr>
        <p:spPr>
          <a:xfrm>
            <a:off x="2428436" y="2202105"/>
            <a:ext cx="13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600" kern="1200" spc="-20" dirty="0">
                <a:solidFill>
                  <a:srgbClr val="00B0F0"/>
                </a:solidFill>
                <a:latin typeface="나눔고딕 ExtraBold"/>
                <a:ea typeface="나눔고딕 ExtraBold"/>
                <a:cs typeface="+mn-cs"/>
              </a:rPr>
              <a:t>특정단어제거</a:t>
            </a:r>
            <a:endParaRPr sz="1600" kern="1200" spc="-20" dirty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slide8_shape4">
            <a:extLst>
              <a:ext uri="{FF2B5EF4-FFF2-40B4-BE49-F238E27FC236}">
                <a16:creationId xmlns:a16="http://schemas.microsoft.com/office/drawing/2014/main" id="{7E8B5CAE-82A3-E24D-B92E-4DC77A47672C}"/>
              </a:ext>
            </a:extLst>
          </p:cNvPr>
          <p:cNvSpPr/>
          <p:nvPr/>
        </p:nvSpPr>
        <p:spPr>
          <a:xfrm>
            <a:off x="2428436" y="3135040"/>
            <a:ext cx="13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600" kern="1200" spc="-20" dirty="0" err="1">
                <a:solidFill>
                  <a:srgbClr val="00B0F0"/>
                </a:solidFill>
                <a:latin typeface="나눔고딕 ExtraBold"/>
                <a:ea typeface="나눔고딕 ExtraBold"/>
                <a:cs typeface="+mn-cs"/>
              </a:rPr>
              <a:t>토큰화</a:t>
            </a:r>
            <a:endParaRPr sz="1600" kern="1200" spc="-20" dirty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9" name="slide8_shape4">
            <a:extLst>
              <a:ext uri="{FF2B5EF4-FFF2-40B4-BE49-F238E27FC236}">
                <a16:creationId xmlns:a16="http://schemas.microsoft.com/office/drawing/2014/main" id="{8E6DC2E0-8F02-464D-8E85-36BEEDD8E259}"/>
              </a:ext>
            </a:extLst>
          </p:cNvPr>
          <p:cNvSpPr/>
          <p:nvPr/>
        </p:nvSpPr>
        <p:spPr>
          <a:xfrm>
            <a:off x="2428436" y="4138221"/>
            <a:ext cx="13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600" kern="1200" spc="-20" dirty="0" err="1">
                <a:solidFill>
                  <a:srgbClr val="00B0F0"/>
                </a:solidFill>
                <a:latin typeface="나눔고딕 ExtraBold"/>
                <a:ea typeface="나눔고딕 ExtraBold"/>
                <a:cs typeface="+mn-cs"/>
              </a:rPr>
              <a:t>표제어추출</a:t>
            </a:r>
            <a:endParaRPr sz="1600" kern="1200" spc="-20" dirty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0" name="slide8_shape4">
            <a:extLst>
              <a:ext uri="{FF2B5EF4-FFF2-40B4-BE49-F238E27FC236}">
                <a16:creationId xmlns:a16="http://schemas.microsoft.com/office/drawing/2014/main" id="{9CC8DC35-58BB-7147-ABBE-84D91A8A7DAA}"/>
              </a:ext>
            </a:extLst>
          </p:cNvPr>
          <p:cNvSpPr/>
          <p:nvPr/>
        </p:nvSpPr>
        <p:spPr>
          <a:xfrm>
            <a:off x="2428436" y="5268832"/>
            <a:ext cx="1351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/>
            <a:r>
              <a:rPr lang="ko-KR" altLang="en-US" sz="1600" kern="1200" spc="-20" dirty="0" err="1">
                <a:solidFill>
                  <a:srgbClr val="00B0F0"/>
                </a:solidFill>
                <a:latin typeface="나눔고딕 ExtraBold"/>
                <a:ea typeface="나눔고딕 ExtraBold"/>
                <a:cs typeface="+mn-cs"/>
              </a:rPr>
              <a:t>불용어제거</a:t>
            </a:r>
            <a:endParaRPr sz="1600" kern="1200" spc="-20" dirty="0">
              <a:solidFill>
                <a:srgbClr val="00B0F0"/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15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2-3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6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ko-KR" altLang="en-US" sz="1800" spc="-50" dirty="0"/>
              <a:t>시각화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666435-5F99-5548-9E12-26FCD235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/>
          <a:stretch/>
        </p:blipFill>
        <p:spPr>
          <a:xfrm>
            <a:off x="2603454" y="638215"/>
            <a:ext cx="2286441" cy="13011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EF2B03-0DCD-CB4B-9410-0F32DB398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r="2326" b="3283"/>
          <a:stretch/>
        </p:blipFill>
        <p:spPr>
          <a:xfrm>
            <a:off x="2626242" y="2155946"/>
            <a:ext cx="2232838" cy="12668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5213075-DA33-AB43-AF32-E226AAB38C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"/>
          <a:stretch/>
        </p:blipFill>
        <p:spPr>
          <a:xfrm>
            <a:off x="2588659" y="3699201"/>
            <a:ext cx="2316030" cy="12842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7167A14-77A8-5244-ACF7-04340F1DD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59" y="5457576"/>
            <a:ext cx="2316030" cy="12837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AB0432D-0859-294C-8AF9-578863F185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9"/>
          <a:stretch/>
        </p:blipFill>
        <p:spPr>
          <a:xfrm>
            <a:off x="5622997" y="642552"/>
            <a:ext cx="2266361" cy="129246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152919F-4463-7244-A17E-B5D8A1D342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" r="2406"/>
          <a:stretch/>
        </p:blipFill>
        <p:spPr>
          <a:xfrm>
            <a:off x="5667153" y="2158837"/>
            <a:ext cx="2232838" cy="129246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CA15CE-EDF7-794C-AEA7-8A5F91826A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"/>
          <a:stretch/>
        </p:blipFill>
        <p:spPr>
          <a:xfrm>
            <a:off x="5656521" y="3675123"/>
            <a:ext cx="2291181" cy="129246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3D25068-01A8-B64B-87DA-2C0C649FF7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7"/>
          <a:stretch/>
        </p:blipFill>
        <p:spPr>
          <a:xfrm>
            <a:off x="5622997" y="5448901"/>
            <a:ext cx="2298259" cy="12924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948C342-9798-A643-84E4-00C6FAAC3470}"/>
              </a:ext>
            </a:extLst>
          </p:cNvPr>
          <p:cNvSpPr txBox="1"/>
          <p:nvPr/>
        </p:nvSpPr>
        <p:spPr>
          <a:xfrm>
            <a:off x="3627090" y="1907778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i6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23302E-8EA5-604C-BD7E-EDE9F2522076}"/>
              </a:ext>
            </a:extLst>
          </p:cNvPr>
          <p:cNvSpPr txBox="1"/>
          <p:nvPr/>
        </p:nvSpPr>
        <p:spPr>
          <a:xfrm>
            <a:off x="3627090" y="3430173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i6s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CB5A21-54F9-BD46-8F0E-7A2B73DAD99F}"/>
              </a:ext>
            </a:extLst>
          </p:cNvPr>
          <p:cNvSpPr txBox="1"/>
          <p:nvPr/>
        </p:nvSpPr>
        <p:spPr>
          <a:xfrm>
            <a:off x="3597434" y="4955913"/>
            <a:ext cx="303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i7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9AB29F-2E06-F940-85A9-0CC8905BEAB0}"/>
              </a:ext>
            </a:extLst>
          </p:cNvPr>
          <p:cNvSpPr txBox="1"/>
          <p:nvPr/>
        </p:nvSpPr>
        <p:spPr>
          <a:xfrm>
            <a:off x="6650467" y="1935019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S6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E496E3-9323-BF49-BBBA-E932829DB004}"/>
              </a:ext>
            </a:extLst>
          </p:cNvPr>
          <p:cNvSpPr txBox="1"/>
          <p:nvPr/>
        </p:nvSpPr>
        <p:spPr>
          <a:xfrm>
            <a:off x="6628826" y="3451305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S7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EE47B6-93E2-344E-9E92-72031A022EBB}"/>
              </a:ext>
            </a:extLst>
          </p:cNvPr>
          <p:cNvSpPr txBox="1"/>
          <p:nvPr/>
        </p:nvSpPr>
        <p:spPr>
          <a:xfrm>
            <a:off x="6610287" y="496759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S8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314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7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marL="0" algn="l" defTabSz="914400" latinLnBrk="1">
              <a:spcBef>
                <a:spcPct val="0"/>
              </a:spcBef>
              <a:buNone/>
            </a:pP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통해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의미있는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데이터를 뽑아보자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  <a:b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</a:b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- TF-IDF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DEA321-1C8F-4046-A0C7-3DB55A1BA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54" y="980728"/>
            <a:ext cx="5232400" cy="360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F92784-00D0-A54D-B3F5-53CA81841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54" y="4874853"/>
            <a:ext cx="5283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2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6_shape9"/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12" name="slide6_shape10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lide6_shape11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6_shape14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8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sp>
        <p:nvSpPr>
          <p:cNvPr id="18" name="slide6_shape15"/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algn="l"/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통해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의미있는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데이터를 뽑아보자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  <a:b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</a:br>
            <a:r>
              <a:rPr lang="en-US" altLang="ko-KR" sz="1800" spc="-50" dirty="0"/>
              <a:t>- TF-IDF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9B81E6-0F6B-454C-B74A-30D3D3D75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" r="6138"/>
          <a:stretch/>
        </p:blipFill>
        <p:spPr>
          <a:xfrm>
            <a:off x="2429063" y="918841"/>
            <a:ext cx="6065172" cy="50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lide7_shape9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7_shape10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 cap="flat">
            <a:solidFill>
              <a:schemeClr val="bg1">
                <a:lumMod val="9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7_shape15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algn="r" defTabSz="914400" latinLnBrk="1"/>
            <a:fld id="{4BEDD84E-25D4-4983-8AA1-2863C96F08D9}" type="slidenum">
              <a:rPr lang="en-US" sz="9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9</a:t>
            </a:fld>
            <a:endParaRPr sz="9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  <a:latin typeface="+mn-lt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3CE295-F7EA-3845-8FDF-C16FFC22A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03" y="909978"/>
            <a:ext cx="1892300" cy="1028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F0D987-5FE4-7B48-8DF9-74EBB9550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79" y="914829"/>
            <a:ext cx="1892300" cy="1041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97B40C-F423-D545-A133-DE146F24D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55" y="921179"/>
            <a:ext cx="1866900" cy="1028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3F37AC-84AD-F040-A89B-0086B21C6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03" y="2307461"/>
            <a:ext cx="1866900" cy="1041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E5D06A-C240-8547-B07B-03A908015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79" y="2308877"/>
            <a:ext cx="1866900" cy="10287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D556718-426B-574A-91BE-06E869043A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55" y="3861048"/>
            <a:ext cx="7557025" cy="2338877"/>
          </a:xfrm>
          <a:prstGeom prst="rect">
            <a:avLst/>
          </a:prstGeom>
        </p:spPr>
      </p:pic>
      <p:sp>
        <p:nvSpPr>
          <p:cNvPr id="23" name="slide6_shape9">
            <a:extLst>
              <a:ext uri="{FF2B5EF4-FFF2-40B4-BE49-F238E27FC236}">
                <a16:creationId xmlns:a16="http://schemas.microsoft.com/office/drawing/2014/main" id="{85BF3242-F4E0-FD43-AA02-996AA94883A0}"/>
              </a:ext>
            </a:extLst>
          </p:cNvPr>
          <p:cNvSpPr/>
          <p:nvPr/>
        </p:nvSpPr>
        <p:spPr>
          <a:xfrm>
            <a:off x="310088" y="241598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latinLnBrk="1"/>
            <a:r>
              <a:rPr lang="en-US" altLang="ko-KR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2-4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/>
                <a:ea typeface="나눔고딕"/>
              </a:rPr>
              <a:t> 영어</a:t>
            </a:r>
            <a:endParaRPr lang="en-US" altLang="ko-KR" sz="1400" b="1" kern="1200" spc="-5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4" name="slide6_shape15">
            <a:extLst>
              <a:ext uri="{FF2B5EF4-FFF2-40B4-BE49-F238E27FC236}">
                <a16:creationId xmlns:a16="http://schemas.microsoft.com/office/drawing/2014/main" id="{9C2E052D-1CBE-9C4B-8255-F1C2E2E93A3A}"/>
              </a:ext>
            </a:extLst>
          </p:cNvPr>
          <p:cNvSpPr/>
          <p:nvPr/>
        </p:nvSpPr>
        <p:spPr>
          <a:xfrm>
            <a:off x="323528" y="980728"/>
            <a:ext cx="1870075" cy="14700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latinLnBrk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/>
                <a:ea typeface="나눔고딕"/>
                <a:cs typeface="+mj-cs"/>
              </a:defRPr>
            </a:lvl1pPr>
          </a:lstStyle>
          <a:p>
            <a:pPr marL="0" algn="l" defTabSz="914400" latinLnBrk="1">
              <a:spcBef>
                <a:spcPct val="0"/>
              </a:spcBef>
              <a:buNone/>
            </a:pPr>
            <a:r>
              <a:rPr 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TRY</a:t>
            </a:r>
          </a:p>
          <a:p>
            <a:pPr algn="l"/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1.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군집화를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통해 </a:t>
            </a:r>
            <a:r>
              <a:rPr lang="ko-KR" altLang="en-US" sz="1800" b="1" kern="1200" spc="-50" dirty="0" err="1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의미있는</a:t>
            </a:r>
            <a:r>
              <a:rPr lang="ko-KR" altLang="en-US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 데이터를 뽑아보자</a:t>
            </a:r>
            <a: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  <a:t>.</a:t>
            </a:r>
            <a:br>
              <a:rPr lang="en-US" altLang="ko-KR" sz="1800" b="1" kern="1200" spc="-50" dirty="0">
                <a:solidFill>
                  <a:schemeClr val="bg1"/>
                </a:solidFill>
                <a:latin typeface="나눔고딕"/>
                <a:ea typeface="나눔고딕"/>
                <a:cs typeface="+mj-cs"/>
              </a:rPr>
            </a:br>
            <a:r>
              <a:rPr lang="en-US" altLang="ko-KR" sz="1800" spc="-50" dirty="0"/>
              <a:t>- TF-IDF</a:t>
            </a:r>
            <a:endParaRPr sz="1800" b="1" kern="1200" spc="-50" dirty="0">
              <a:solidFill>
                <a:schemeClr val="bg1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858</Words>
  <Application>Microsoft Macintosh PowerPoint</Application>
  <PresentationFormat>화면 슬라이드 쇼(4:3)</PresentationFormat>
  <Paragraphs>241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나눔고딕</vt:lpstr>
      <vt:lpstr>나눔고딕 ExtraBold</vt:lpstr>
      <vt:lpstr>나눔명조 ExtraBold</vt:lpstr>
      <vt:lpstr>Nanum Gothic</vt:lpstr>
      <vt:lpstr>Arial</vt:lpstr>
      <vt:lpstr>Wingdings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문 규진</cp:lastModifiedBy>
  <cp:revision>27</cp:revision>
  <dcterms:modified xsi:type="dcterms:W3CDTF">2019-09-27T05:27:29Z</dcterms:modified>
</cp:coreProperties>
</file>